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4"/>
  </p:notesMasterIdLst>
  <p:handoutMasterIdLst>
    <p:handoutMasterId r:id="rId5"/>
  </p:handoutMasterIdLst>
  <p:sldIdLst>
    <p:sldId id="278" r:id="rId2"/>
    <p:sldId id="274" r:id="rId3"/>
  </p:sldIdLst>
  <p:sldSz cx="13717588" cy="24385588"/>
  <p:notesSz cx="6858000" cy="9144000"/>
  <p:defaultTextStyle>
    <a:defPPr>
      <a:defRPr lang="en-US"/>
    </a:defPPr>
    <a:lvl1pPr marL="0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23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45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68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92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114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537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960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382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8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802" userDrawn="1">
          <p15:clr>
            <a:srgbClr val="A4A3A4"/>
          </p15:clr>
        </p15:guide>
        <p15:guide id="2" pos="4321" userDrawn="1">
          <p15:clr>
            <a:srgbClr val="A4A3A4"/>
          </p15:clr>
        </p15:guide>
        <p15:guide id="3" orient="horz" pos="5730" userDrawn="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5118" userDrawn="1">
          <p15:clr>
            <a:srgbClr val="A4A3A4"/>
          </p15:clr>
        </p15:guide>
        <p15:guide id="6" orient="horz" pos="7681">
          <p15:clr>
            <a:srgbClr val="A4A3A4"/>
          </p15:clr>
        </p15:guide>
        <p15:guide id="7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65396"/>
    <a:srgbClr val="FFFFFF"/>
    <a:srgbClr val="122A88"/>
    <a:srgbClr val="2E265C"/>
    <a:srgbClr val="000042"/>
    <a:srgbClr val="DC0270"/>
    <a:srgbClr val="F8A44A"/>
    <a:srgbClr val="9CC981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7693" autoAdjust="0"/>
  </p:normalViewPr>
  <p:slideViewPr>
    <p:cSldViewPr snapToGrid="0" showGuides="1">
      <p:cViewPr varScale="1">
        <p:scale>
          <a:sx n="30" d="100"/>
          <a:sy n="30" d="100"/>
        </p:scale>
        <p:origin x="3492" y="156"/>
      </p:cViewPr>
      <p:guideLst>
        <p:guide orient="horz" pos="3802"/>
        <p:guide pos="4321"/>
        <p:guide orient="horz" pos="5730"/>
        <p:guide pos="3241"/>
        <p:guide orient="horz" pos="5118"/>
        <p:guide orient="horz" pos="7681"/>
        <p:guide pos="287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9091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8184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7274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56367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45458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3455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2364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12731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A078FE42-DD9B-7B4F-337F-2ED18DCD69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94264"/>
          <a:stretch>
            <a:fillRect/>
          </a:stretch>
        </p:blipFill>
        <p:spPr>
          <a:xfrm>
            <a:off x="794" y="794"/>
            <a:ext cx="13716000" cy="1398603"/>
          </a:xfrm>
          <a:prstGeom prst="rect">
            <a:avLst/>
          </a:prstGeom>
        </p:spPr>
      </p:pic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3085" y="22601835"/>
            <a:ext cx="3086457" cy="129830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43953" y="22601835"/>
            <a:ext cx="4629686" cy="1298307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4795" y="22568583"/>
            <a:ext cx="3086457" cy="129830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E50493B-00E2-0689-EF4B-6C7B59E89281}"/>
              </a:ext>
            </a:extLst>
          </p:cNvPr>
          <p:cNvSpPr/>
          <p:nvPr userDrawn="1"/>
        </p:nvSpPr>
        <p:spPr>
          <a:xfrm>
            <a:off x="10503515" y="280424"/>
            <a:ext cx="3006008" cy="701769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4" tIns="91443" rIns="182884" bIns="91443" rtlCol="0" anchor="ctr"/>
          <a:lstStyle/>
          <a:p>
            <a:pPr algn="ctr"/>
            <a:r>
              <a:rPr lang="en-US" altLang="ko-KR" sz="4000" b="1" dirty="0">
                <a:solidFill>
                  <a:schemeClr val="bg1"/>
                </a:solidFill>
              </a:rPr>
              <a:t>EP-0000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3702" y="1235853"/>
            <a:ext cx="10291291" cy="13986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56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45602" y="2773380"/>
            <a:ext cx="10269388" cy="5485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5602" y="3362725"/>
            <a:ext cx="10269388" cy="629722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6858797" y="4600663"/>
            <a:ext cx="1" cy="1871400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:a16="http://schemas.microsoft.com/office/drawing/2014/main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64220" y="479554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:a16="http://schemas.microsoft.com/office/drawing/2014/main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4220" y="12321089"/>
            <a:ext cx="6330359" cy="10440679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:a16="http://schemas.microsoft.com/office/drawing/2014/main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120020" y="476506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:a16="http://schemas.microsoft.com/office/drawing/2014/main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120020" y="12311528"/>
            <a:ext cx="6330359" cy="56593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:a16="http://schemas.microsoft.com/office/drawing/2014/main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120020" y="18434609"/>
            <a:ext cx="6330359" cy="248491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C6B3DEAB-A136-9BFC-2753-E24C6B99424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7123014" y="23110056"/>
            <a:ext cx="3083463" cy="933903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Logo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7C939724-7ED4-E727-1AEC-BD44A46729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28"/>
          <a:stretch>
            <a:fillRect/>
          </a:stretch>
        </p:blipFill>
        <p:spPr>
          <a:xfrm>
            <a:off x="794" y="23269988"/>
            <a:ext cx="13716000" cy="1114805"/>
          </a:xfrm>
          <a:prstGeom prst="rect">
            <a:avLst/>
          </a:prstGeom>
        </p:spPr>
      </p:pic>
      <p:pic>
        <p:nvPicPr>
          <p:cNvPr id="1030" name="Picture 6" descr="C:\Users\InnoN\Downloads\cross-mar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359" y="23390329"/>
            <a:ext cx="964849" cy="96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680" userDrawn="1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A23C65F3-B85F-327F-EFA6-4F4A0DEE56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794"/>
            <a:ext cx="13716000" cy="24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211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24086" y="5769703"/>
            <a:ext cx="11831420" cy="47134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F308-998B-4D67-BB50-B62DDDAB516A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0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3086" y="1298313"/>
            <a:ext cx="11831420" cy="4713419"/>
          </a:xfrm>
          <a:prstGeom prst="rect">
            <a:avLst/>
          </a:prstGeom>
        </p:spPr>
        <p:txBody>
          <a:bodyPr vert="horz" lIns="182884" tIns="91443" rIns="182884" bIns="91443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086" y="6491535"/>
            <a:ext cx="11831420" cy="15472432"/>
          </a:xfrm>
          <a:prstGeom prst="rect">
            <a:avLst/>
          </a:prstGeom>
        </p:spPr>
        <p:txBody>
          <a:bodyPr vert="horz" lIns="182884" tIns="91443" rIns="182884" bIns="91443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3085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953" y="22601835"/>
            <a:ext cx="4629686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8048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8" r:id="rId2"/>
    <p:sldLayoutId id="2147483764" r:id="rId3"/>
  </p:sldLayoutIdLst>
  <p:txStyles>
    <p:titleStyle>
      <a:lvl1pPr algn="l" defTabSz="1371635" rtl="0" eaLnBrk="1" latinLnBrk="1" hangingPunct="1">
        <a:lnSpc>
          <a:spcPct val="90000"/>
        </a:lnSpc>
        <a:spcBef>
          <a:spcPct val="0"/>
        </a:spcBef>
        <a:buNone/>
        <a:defRPr sz="6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8" indent="-342908" algn="l" defTabSz="1371635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43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60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77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94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812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629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44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3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5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68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8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90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72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53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8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d59xizjvd6gllvq9fi5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BB66FE-1F85-C648-9DF8-AD06DAFA4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59F9005A-4B1B-4547-7E4D-ABD906BF88AE}"/>
              </a:ext>
            </a:extLst>
          </p:cNvPr>
          <p:cNvSpPr/>
          <p:nvPr/>
        </p:nvSpPr>
        <p:spPr>
          <a:xfrm>
            <a:off x="424543" y="1534886"/>
            <a:ext cx="12932228" cy="21684343"/>
          </a:xfrm>
          <a:prstGeom prst="rect">
            <a:avLst/>
          </a:prstGeom>
          <a:solidFill>
            <a:schemeClr val="bg2">
              <a:lumMod val="75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BCB3D-80D8-2450-6B88-0558C393BA2C}"/>
              </a:ext>
            </a:extLst>
          </p:cNvPr>
          <p:cNvSpPr txBox="1"/>
          <p:nvPr/>
        </p:nvSpPr>
        <p:spPr>
          <a:xfrm>
            <a:off x="623526" y="2116858"/>
            <a:ext cx="12470534" cy="10072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prstClr val="black"/>
                </a:solidFill>
              </a:rPr>
              <a:t>E-Poster Submission Guidelines</a:t>
            </a:r>
            <a:endParaRPr lang="ko-KR" altLang="en-US" sz="6000" b="1" dirty="0">
              <a:solidFill>
                <a:prstClr val="black"/>
              </a:solidFill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D84E3E5D-0F4A-85FF-9E46-3161671E2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993929"/>
              </p:ext>
            </p:extLst>
          </p:nvPr>
        </p:nvGraphicFramePr>
        <p:xfrm>
          <a:off x="942975" y="11406210"/>
          <a:ext cx="11831638" cy="9429101"/>
        </p:xfrm>
        <a:graphic>
          <a:graphicData uri="http://schemas.openxmlformats.org/drawingml/2006/table">
            <a:tbl>
              <a:tblPr/>
              <a:tblGrid>
                <a:gridCol w="2921102">
                  <a:extLst>
                    <a:ext uri="{9D8B030D-6E8A-4147-A177-3AD203B41FA5}">
                      <a16:colId xmlns:a16="http://schemas.microsoft.com/office/drawing/2014/main" val="3696261046"/>
                    </a:ext>
                  </a:extLst>
                </a:gridCol>
                <a:gridCol w="8910536">
                  <a:extLst>
                    <a:ext uri="{9D8B030D-6E8A-4147-A177-3AD203B41FA5}">
                      <a16:colId xmlns:a16="http://schemas.microsoft.com/office/drawing/2014/main" val="2617810775"/>
                    </a:ext>
                  </a:extLst>
                </a:gridCol>
              </a:tblGrid>
              <a:tr h="230827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sz="4500" dirty="0" err="1">
                          <a:solidFill>
                            <a:schemeClr val="tx1"/>
                          </a:solidFill>
                        </a:rPr>
                        <a:t>Language</a:t>
                      </a:r>
                      <a:endParaRPr lang="ko-KR" sz="4500" dirty="0">
                        <a:solidFill>
                          <a:schemeClr val="tx1"/>
                        </a:solidFill>
                      </a:endParaRPr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>
                        <a:buNone/>
                      </a:pPr>
                      <a:r>
                        <a:rPr lang="ko-KR" sz="4500" dirty="0" err="1"/>
                        <a:t>English</a:t>
                      </a:r>
                      <a:endParaRPr lang="ko-KR" sz="4500" dirty="0"/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376491"/>
                  </a:ext>
                </a:extLst>
              </a:tr>
              <a:tr h="3560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sz="4500" dirty="0" err="1">
                          <a:solidFill>
                            <a:schemeClr val="tx1"/>
                          </a:solidFill>
                        </a:rPr>
                        <a:t>Size</a:t>
                      </a:r>
                      <a:endParaRPr lang="ko-KR" sz="4500" dirty="0">
                        <a:solidFill>
                          <a:schemeClr val="tx1"/>
                        </a:solidFill>
                      </a:endParaRPr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>
                        <a:buNone/>
                      </a:pPr>
                      <a:r>
                        <a:rPr lang="ko-KR" sz="4500" dirty="0"/>
                        <a:t>497.5</a:t>
                      </a:r>
                      <a:r>
                        <a:rPr lang="en-US" altLang="ko-KR" sz="4500" dirty="0"/>
                        <a:t> </a:t>
                      </a:r>
                      <a:r>
                        <a:rPr lang="ko-KR" sz="4500" dirty="0"/>
                        <a:t>(</a:t>
                      </a:r>
                      <a:r>
                        <a:rPr lang="ko-KR" sz="4500" dirty="0" err="1"/>
                        <a:t>W</a:t>
                      </a:r>
                      <a:r>
                        <a:rPr lang="ko-KR" sz="4500" dirty="0"/>
                        <a:t>) × 884</a:t>
                      </a:r>
                      <a:r>
                        <a:rPr lang="en-US" altLang="ko-KR" sz="4500" dirty="0"/>
                        <a:t> </a:t>
                      </a:r>
                      <a:r>
                        <a:rPr lang="ko-KR" sz="4500" dirty="0"/>
                        <a:t>(</a:t>
                      </a:r>
                      <a:r>
                        <a:rPr lang="ko-KR" sz="4500" dirty="0" err="1"/>
                        <a:t>H</a:t>
                      </a:r>
                      <a:r>
                        <a:rPr lang="ko-KR" sz="4500" dirty="0"/>
                        <a:t>) </a:t>
                      </a:r>
                      <a:r>
                        <a:rPr lang="ko-KR" sz="4500" dirty="0" err="1"/>
                        <a:t>mm</a:t>
                      </a:r>
                      <a:endParaRPr lang="ko-KR" sz="4500" dirty="0"/>
                    </a:p>
                    <a:p>
                      <a:pPr marL="180000">
                        <a:buNone/>
                      </a:pP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* Please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strictly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adhere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to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the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designated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file</a:t>
                      </a:r>
                      <a:r>
                        <a:rPr lang="ko-KR" altLang="en-US" sz="4500" b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ko-KR" sz="4500" b="0" dirty="0">
                          <a:solidFill>
                            <a:srgbClr val="0000FF"/>
                          </a:solidFill>
                        </a:rPr>
                        <a:t>size.</a:t>
                      </a:r>
                      <a:endParaRPr lang="ko-KR" altLang="en-US" sz="4500" b="0" dirty="0">
                        <a:solidFill>
                          <a:srgbClr val="0000FF"/>
                        </a:solidFill>
                      </a:endParaRPr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645743"/>
                  </a:ext>
                </a:extLst>
              </a:tr>
              <a:tr h="12521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sz="4500" dirty="0" err="1">
                          <a:solidFill>
                            <a:schemeClr val="tx1"/>
                          </a:solidFill>
                        </a:rPr>
                        <a:t>Font</a:t>
                      </a:r>
                      <a:endParaRPr lang="ko-KR" sz="4500" dirty="0">
                        <a:solidFill>
                          <a:schemeClr val="tx1"/>
                        </a:solidFill>
                      </a:endParaRPr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>
                        <a:buNone/>
                      </a:pPr>
                      <a:r>
                        <a:rPr lang="ko-KR" sz="4500" dirty="0" err="1"/>
                        <a:t>Calibri</a:t>
                      </a:r>
                      <a:r>
                        <a:rPr lang="en-US" altLang="ko-KR" sz="4500" dirty="0"/>
                        <a:t>, Minimum 20pt</a:t>
                      </a:r>
                      <a:endParaRPr lang="ko-KR" sz="4500" dirty="0"/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663525"/>
                  </a:ext>
                </a:extLst>
              </a:tr>
              <a:tr h="230827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sz="4500" dirty="0" err="1">
                          <a:solidFill>
                            <a:schemeClr val="tx1"/>
                          </a:solidFill>
                        </a:rPr>
                        <a:t>Page</a:t>
                      </a:r>
                      <a:r>
                        <a:rPr lang="ko-KR" sz="45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sz="4500" dirty="0" err="1">
                          <a:solidFill>
                            <a:schemeClr val="tx1"/>
                          </a:solidFill>
                        </a:rPr>
                        <a:t>Limit</a:t>
                      </a:r>
                      <a:endParaRPr lang="ko-KR" sz="4500" dirty="0">
                        <a:solidFill>
                          <a:schemeClr val="tx1"/>
                        </a:solidFill>
                      </a:endParaRPr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>
                        <a:buNone/>
                      </a:pPr>
                      <a:r>
                        <a:rPr lang="ko-KR" sz="4500" dirty="0"/>
                        <a:t>1 </a:t>
                      </a:r>
                      <a:r>
                        <a:rPr lang="ko-KR" sz="4500" dirty="0" err="1"/>
                        <a:t>Page</a:t>
                      </a:r>
                      <a:endParaRPr lang="ko-KR" sz="4500" dirty="0"/>
                    </a:p>
                  </a:txBody>
                  <a:tcPr marT="98005" marB="98005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37583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5749D6C-A599-735F-C772-E334F7FD8393}"/>
              </a:ext>
            </a:extLst>
          </p:cNvPr>
          <p:cNvSpPr txBox="1"/>
          <p:nvPr/>
        </p:nvSpPr>
        <p:spPr>
          <a:xfrm>
            <a:off x="942974" y="21213667"/>
            <a:ext cx="1215108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500" b="1" dirty="0">
                <a:solidFill>
                  <a:srgbClr val="0000FF"/>
                </a:solidFill>
              </a:rPr>
              <a:t>* Any</a:t>
            </a:r>
            <a:r>
              <a:rPr lang="ko-KR" altLang="en-US" sz="4500" b="1" dirty="0">
                <a:solidFill>
                  <a:srgbClr val="0000FF"/>
                </a:solidFill>
              </a:rPr>
              <a:t> </a:t>
            </a:r>
            <a:r>
              <a:rPr lang="en-US" altLang="ko-KR" sz="4500" b="1" dirty="0">
                <a:solidFill>
                  <a:srgbClr val="0000FF"/>
                </a:solidFill>
              </a:rPr>
              <a:t>video</a:t>
            </a:r>
            <a:r>
              <a:rPr lang="ko-KR" altLang="en-US" sz="4500" b="1" dirty="0">
                <a:solidFill>
                  <a:srgbClr val="0000FF"/>
                </a:solidFill>
              </a:rPr>
              <a:t> </a:t>
            </a:r>
            <a:r>
              <a:rPr lang="en-US" altLang="ko-KR" sz="4500" b="1" dirty="0">
                <a:solidFill>
                  <a:srgbClr val="0000FF"/>
                </a:solidFill>
              </a:rPr>
              <a:t>and audio</a:t>
            </a:r>
            <a:r>
              <a:rPr lang="ko-KR" altLang="en-US" sz="4500" b="1" dirty="0">
                <a:solidFill>
                  <a:srgbClr val="0000FF"/>
                </a:solidFill>
              </a:rPr>
              <a:t> </a:t>
            </a:r>
            <a:r>
              <a:rPr lang="en-US" altLang="ko-KR" sz="4500" b="1" dirty="0">
                <a:solidFill>
                  <a:srgbClr val="0000FF"/>
                </a:solidFill>
              </a:rPr>
              <a:t>cannot</a:t>
            </a:r>
            <a:r>
              <a:rPr lang="ko-KR" altLang="en-US" sz="4500" b="1" dirty="0">
                <a:solidFill>
                  <a:srgbClr val="0000FF"/>
                </a:solidFill>
              </a:rPr>
              <a:t> </a:t>
            </a:r>
            <a:r>
              <a:rPr lang="en-US" altLang="ko-KR" sz="4500" b="1" dirty="0">
                <a:solidFill>
                  <a:srgbClr val="0000FF"/>
                </a:solidFill>
              </a:rPr>
              <a:t>be</a:t>
            </a:r>
            <a:r>
              <a:rPr lang="ko-KR" altLang="en-US" sz="4500" b="1" dirty="0">
                <a:solidFill>
                  <a:srgbClr val="0000FF"/>
                </a:solidFill>
              </a:rPr>
              <a:t> </a:t>
            </a:r>
            <a:r>
              <a:rPr lang="en-US" altLang="ko-KR" sz="4500" b="1" dirty="0">
                <a:solidFill>
                  <a:srgbClr val="0000FF"/>
                </a:solidFill>
              </a:rPr>
              <a:t>supported.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C8D00-C720-3C68-8705-FFF90136FDA9}"/>
              </a:ext>
            </a:extLst>
          </p:cNvPr>
          <p:cNvSpPr txBox="1"/>
          <p:nvPr/>
        </p:nvSpPr>
        <p:spPr>
          <a:xfrm>
            <a:off x="942975" y="4275097"/>
            <a:ext cx="113571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b="1" dirty="0"/>
              <a:t>Please complete the E-Poster (Page 2) and submit it via Dropbox </a:t>
            </a:r>
            <a:r>
              <a:rPr lang="en-US" altLang="ko-KR" sz="4800" b="1" dirty="0">
                <a:solidFill>
                  <a:srgbClr val="0000FF"/>
                </a:solidFill>
              </a:rPr>
              <a:t>by October 11 (Sun.).</a:t>
            </a:r>
          </a:p>
          <a:p>
            <a:endParaRPr lang="en-US" altLang="ko-KR" sz="4800" b="1" dirty="0">
              <a:hlinkClick r:id="rId2"/>
            </a:endParaRPr>
          </a:p>
          <a:p>
            <a:r>
              <a:rPr lang="ko-KR" altLang="ko-KR" sz="4800" b="1" dirty="0" err="1"/>
              <a:t>Dropbox</a:t>
            </a:r>
            <a:r>
              <a:rPr lang="ko-KR" altLang="ko-KR" sz="4800" b="1" dirty="0"/>
              <a:t> </a:t>
            </a:r>
            <a:r>
              <a:rPr lang="ko-KR" altLang="ko-KR" sz="4800" b="1" dirty="0" err="1"/>
              <a:t>Upload</a:t>
            </a:r>
            <a:r>
              <a:rPr lang="ko-KR" altLang="ko-KR" sz="4800" b="1" dirty="0"/>
              <a:t> </a:t>
            </a:r>
            <a:r>
              <a:rPr lang="ko-KR" altLang="ko-KR" sz="4800" b="1" dirty="0" err="1"/>
              <a:t>Link</a:t>
            </a:r>
            <a:endParaRPr lang="en-US" altLang="ko-KR" sz="4800" b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altLang="ko-KR" sz="4800" b="1" dirty="0">
                <a:hlinkClick r:id="rId2"/>
              </a:rPr>
              <a:t>https://www.dropbox.com/request/d59xizjvd6gllvq9fi5b</a:t>
            </a:r>
            <a:endParaRPr lang="en-US" altLang="ko-KR" sz="4800" b="1" dirty="0"/>
          </a:p>
          <a:p>
            <a:endParaRPr lang="en-US" altLang="ko-KR" sz="4800" b="1" dirty="0">
              <a:solidFill>
                <a:srgbClr val="0000FF"/>
              </a:solidFill>
            </a:endParaRPr>
          </a:p>
          <a:p>
            <a:r>
              <a:rPr lang="en-US" altLang="ko-KR" sz="4800" b="1" dirty="0"/>
              <a:t>Presentation file must meet the following criteria: </a:t>
            </a:r>
            <a:r>
              <a:rPr lang="en-US" altLang="ko-KR" sz="4800" b="1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108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:a16="http://schemas.microsoft.com/office/drawing/2014/main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6286" y="1392142"/>
            <a:ext cx="12505018" cy="1398603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2" name="텍스트 개체 틀 51">
            <a:extLst>
              <a:ext uri="{FF2B5EF4-FFF2-40B4-BE49-F238E27FC236}">
                <a16:creationId xmlns:a16="http://schemas.microsoft.com/office/drawing/2014/main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97279" y="2929669"/>
            <a:ext cx="11419201" cy="545052"/>
          </a:xfrm>
          <a:solidFill>
            <a:schemeClr val="bg1"/>
          </a:solidFill>
        </p:spPr>
        <p:txBody>
          <a:bodyPr>
            <a:noAutofit/>
          </a:bodyPr>
          <a:lstStyle/>
          <a:p>
            <a:endParaRPr lang="en-US" sz="3000" dirty="0">
              <a:solidFill>
                <a:srgbClr val="0000FF"/>
              </a:solidFill>
            </a:endParaRPr>
          </a:p>
        </p:txBody>
      </p:sp>
      <p:sp>
        <p:nvSpPr>
          <p:cNvPr id="53" name="텍스트 개체 틀 52">
            <a:extLst>
              <a:ext uri="{FF2B5EF4-FFF2-40B4-BE49-F238E27FC236}">
                <a16:creationId xmlns:a16="http://schemas.microsoft.com/office/drawing/2014/main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97281" y="3519015"/>
            <a:ext cx="11419200" cy="534825"/>
          </a:xfrm>
          <a:solidFill>
            <a:schemeClr val="bg1"/>
          </a:solidFill>
        </p:spPr>
        <p:txBody>
          <a:bodyPr/>
          <a:lstStyle/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C196DC-5C0A-4C6C-6697-82DFD118179E}"/>
              </a:ext>
            </a:extLst>
          </p:cNvPr>
          <p:cNvSpPr txBox="1"/>
          <p:nvPr/>
        </p:nvSpPr>
        <p:spPr>
          <a:xfrm>
            <a:off x="606285" y="16763541"/>
            <a:ext cx="12505019" cy="1292746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e-posters will be displayed on-site at the conference venue of PRS KOREA 2024.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491983" y="4486274"/>
            <a:ext cx="12747668" cy="186594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사각형 설명선 6"/>
          <p:cNvSpPr/>
          <p:nvPr/>
        </p:nvSpPr>
        <p:spPr>
          <a:xfrm>
            <a:off x="-12161520" y="6797040"/>
            <a:ext cx="9784080" cy="5181600"/>
          </a:xfrm>
          <a:prstGeom prst="wedgeRectCallout">
            <a:avLst>
              <a:gd name="adj1" fmla="val 83528"/>
              <a:gd name="adj2" fmla="val 26618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600" b="1" dirty="0">
                <a:solidFill>
                  <a:schemeClr val="tx1"/>
                </a:solidFill>
              </a:rPr>
              <a:t>All Contents should be included in this red frame.</a:t>
            </a:r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17" name="사각형 설명선 16"/>
          <p:cNvSpPr/>
          <p:nvPr/>
        </p:nvSpPr>
        <p:spPr>
          <a:xfrm>
            <a:off x="14630400" y="-457200"/>
            <a:ext cx="9784080" cy="2377440"/>
          </a:xfrm>
          <a:prstGeom prst="wedgeRectCallout">
            <a:avLst>
              <a:gd name="adj1" fmla="val -56659"/>
              <a:gd name="adj2" fmla="val -8163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>
                <a:solidFill>
                  <a:schemeClr val="tx1"/>
                </a:solidFill>
              </a:rPr>
              <a:t>The poster number will be assigned later. Please leave this space blank for now.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10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703</TotalTime>
  <Words>126</Words>
  <Application>Microsoft Office PowerPoint</Application>
  <PresentationFormat>사용자 지정</PresentationFormat>
  <Paragraphs>20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소담 신</cp:lastModifiedBy>
  <cp:revision>51</cp:revision>
  <dcterms:created xsi:type="dcterms:W3CDTF">2021-09-02T07:13:59Z</dcterms:created>
  <dcterms:modified xsi:type="dcterms:W3CDTF">2026-06-05T06:20:50Z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